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Economica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Roboto Mono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Economica-bold.fntdata"/><Relationship Id="rId21" Type="http://schemas.openxmlformats.org/officeDocument/2006/relationships/font" Target="fonts/Economica-regular.fntdata"/><Relationship Id="rId24" Type="http://schemas.openxmlformats.org/officeDocument/2006/relationships/font" Target="fonts/Economica-boldItalic.fntdata"/><Relationship Id="rId23" Type="http://schemas.openxmlformats.org/officeDocument/2006/relationships/font" Target="fonts/Economica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italic.fntdata"/><Relationship Id="rId30" Type="http://schemas.openxmlformats.org/officeDocument/2006/relationships/font" Target="fonts/RobotoMono-bold.fntdata"/><Relationship Id="rId11" Type="http://schemas.openxmlformats.org/officeDocument/2006/relationships/slide" Target="slides/slide6.xml"/><Relationship Id="rId33" Type="http://schemas.openxmlformats.org/officeDocument/2006/relationships/font" Target="fonts/OpenSans-regular.fntdata"/><Relationship Id="rId10" Type="http://schemas.openxmlformats.org/officeDocument/2006/relationships/slide" Target="slides/slide5.xml"/><Relationship Id="rId32" Type="http://schemas.openxmlformats.org/officeDocument/2006/relationships/font" Target="fonts/RobotoMono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italic.fntdata"/><Relationship Id="rId12" Type="http://schemas.openxmlformats.org/officeDocument/2006/relationships/slide" Target="slides/slide7.xml"/><Relationship Id="rId34" Type="http://schemas.openxmlformats.org/officeDocument/2006/relationships/font" Target="fonts/OpenSans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22dd8f2c9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22dd8f2c9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Flash memory</a:t>
            </a:r>
            <a:r>
              <a:rPr lang="ru" sz="1200">
                <a:solidFill>
                  <a:srgbClr val="454545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has replaced most magnetic and optical media as it becomes cheaper because it is the more efficient and reliable solution.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4ce6e7e7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4ce6e7e7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22dd8f2c9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22dd8f2c9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454545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Storing data online and in cloud storage is becoming popular as people need to access their data from more than one device.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22dd8f2c9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22dd8f2c9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22dd8f2c9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22dd8f2c9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454545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When saving anything on a computer, it may ask you for a </a:t>
            </a:r>
            <a:r>
              <a:rPr b="1" lang="ru" sz="1200">
                <a:solidFill>
                  <a:srgbClr val="454545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storage location</a:t>
            </a:r>
            <a:r>
              <a:rPr lang="ru" sz="1200">
                <a:solidFill>
                  <a:srgbClr val="454545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, which is the area where you would like to save the information. </a:t>
            </a:r>
            <a:endParaRPr sz="1200">
              <a:solidFill>
                <a:srgbClr val="454545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454545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By default, most information is saved to your computer hard drive. If you want to move the information to another computer, save it to a removable storage device such as a flash drive.</a:t>
            </a:r>
            <a:endParaRPr sz="12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4ce6e7e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4ce6e7e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22dd8f2c9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22dd8f2c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4ce6e7e7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4ce6e7e7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4ce6e7e7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4ce6e7e7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4ce6e7e7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4ce6e7e7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22dd8f2c9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22dd8f2c9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54545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secondary storage device has a larger storage capacity and can store data permanently. The device can be both external and internal to a computer and includes; compact disk, USB drive, hard disk, etc.</a:t>
            </a:r>
            <a:endParaRPr sz="1350">
              <a:solidFill>
                <a:srgbClr val="54545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54545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54545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primary storage device is quite smaller in size and it’s designed to capture or hold data for a temporary period. Most primary storage devices are found inside the computer, and they have the fastest access to data. Examples of Primary devices include Cache memory and RAM.</a:t>
            </a:r>
            <a:endParaRPr sz="1350">
              <a:solidFill>
                <a:srgbClr val="54545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22dd8f2c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22dd8f2c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22dd8f2c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22dd8f2c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454545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Today, magnetic storage is one of the most common types of storage used with computers. This technology found mostly on extremely large HDDs or hybrid hard drives.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22dd8f2c9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22dd8f2c9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454545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Another common storage is optical storage, which uses lasers and lights as its method of reading and writing data.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2.png"/><Relationship Id="rId6" Type="http://schemas.openxmlformats.org/officeDocument/2006/relationships/image" Target="../media/image1.png"/><Relationship Id="rId7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599200" y="2138925"/>
            <a:ext cx="3709200" cy="18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 Mono"/>
                <a:ea typeface="Roboto Mono"/>
                <a:cs typeface="Roboto Mono"/>
                <a:sym typeface="Roboto Mono"/>
              </a:rPr>
              <a:t>STORAGE DEVICES WE USE EVERYDAY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5982075" y="438013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 Mono"/>
                <a:ea typeface="Roboto Mono"/>
                <a:cs typeface="Roboto Mono"/>
                <a:sym typeface="Roboto Mono"/>
              </a:rPr>
              <a:t>Presented by Vasilisa Efimova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Flash memory devices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223100" y="1244425"/>
            <a:ext cx="4919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USB flash drive, jump drive, or thumb drive.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CF (CompactFlash)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Memory card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MMC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NVMe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8725" y="1088925"/>
            <a:ext cx="2392373" cy="138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4888" y="1147225"/>
            <a:ext cx="1577425" cy="15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2975" y="3257875"/>
            <a:ext cx="1965981" cy="15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66931" y="2130037"/>
            <a:ext cx="1740365" cy="2043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67675" y="3257874"/>
            <a:ext cx="3194775" cy="2399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rgbClr val="000000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Flash memory devices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4387475" y="1225225"/>
            <a:ext cx="4809000" cy="3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SDHC Card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SmartMedia Card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Sony Memory Stick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SD card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SSD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xD-Picture Card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650" y="1225225"/>
            <a:ext cx="1196871" cy="157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1500" y="1225225"/>
            <a:ext cx="1297700" cy="157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420425"/>
            <a:ext cx="1570675" cy="157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87450" y="1313975"/>
            <a:ext cx="1393575" cy="139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47825" y="3276629"/>
            <a:ext cx="2042400" cy="1570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Online and cloud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-161125" y="1237625"/>
            <a:ext cx="42882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Cloud storage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Network media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300" y="1299625"/>
            <a:ext cx="5143500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Paper storage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311700" y="1225225"/>
            <a:ext cx="33198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OMR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225" y="1583775"/>
            <a:ext cx="2772575" cy="338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8450" y="2040425"/>
            <a:ext cx="3997450" cy="174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5"/>
          <p:cNvSpPr txBox="1"/>
          <p:nvPr/>
        </p:nvSpPr>
        <p:spPr>
          <a:xfrm>
            <a:off x="4275925" y="1177425"/>
            <a:ext cx="41025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Punch card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0" y="328300"/>
            <a:ext cx="11811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1511300" rtl="0" algn="l">
              <a:spcBef>
                <a:spcPts val="500"/>
              </a:spcBef>
              <a:spcAft>
                <a:spcPts val="1500"/>
              </a:spcAft>
              <a:buNone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What is a storage location?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077" y="1327525"/>
            <a:ext cx="5079050" cy="32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946825" y="1598825"/>
            <a:ext cx="7443900" cy="12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200"/>
              <a:t>Thank you for your attention</a:t>
            </a:r>
            <a:endParaRPr sz="4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23100" y="272650"/>
            <a:ext cx="8497800" cy="4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Definition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Types of storage devices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Primary storage device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Secondary storage device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1511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Examples of computer storage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marR="1511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</a:pPr>
            <a:r>
              <a:rPr lang="ru">
                <a:solidFill>
                  <a:srgbClr val="000000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Magnetic storage devices</a:t>
            </a:r>
            <a:endParaRPr>
              <a:solidFill>
                <a:srgbClr val="000000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marR="1511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</a:pPr>
            <a:r>
              <a:rPr lang="ru">
                <a:solidFill>
                  <a:srgbClr val="000000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Optical storage devices</a:t>
            </a:r>
            <a:endParaRPr>
              <a:solidFill>
                <a:srgbClr val="000000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</a:pPr>
            <a:r>
              <a:rPr lang="ru">
                <a:solidFill>
                  <a:srgbClr val="000000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Flash memory devices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</a:pPr>
            <a:r>
              <a:rPr lang="ru">
                <a:solidFill>
                  <a:srgbClr val="000000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Online and cloud</a:t>
            </a:r>
            <a:endParaRPr>
              <a:solidFill>
                <a:srgbClr val="000000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</a:pPr>
            <a:r>
              <a:rPr lang="ru">
                <a:solidFill>
                  <a:srgbClr val="000000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Paper storage</a:t>
            </a:r>
            <a:endParaRPr>
              <a:solidFill>
                <a:srgbClr val="000000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1511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What is a storage location?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5113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5113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 Mono"/>
                <a:ea typeface="Roboto Mono"/>
                <a:cs typeface="Roboto Mono"/>
                <a:sym typeface="Roboto Mono"/>
              </a:rPr>
              <a:t>Storage device -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225225"/>
            <a:ext cx="4881300" cy="18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292929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a piece of computer equipment in which information and instructions can be kep</a:t>
            </a:r>
            <a:r>
              <a:rPr lang="ru">
                <a:solidFill>
                  <a:srgbClr val="292929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t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2125" y="1147225"/>
            <a:ext cx="3627775" cy="362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 Mono"/>
                <a:ea typeface="Roboto Mono"/>
                <a:cs typeface="Roboto Mono"/>
                <a:sym typeface="Roboto Mono"/>
              </a:rPr>
              <a:t>Types of storage devices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625" y="1147225"/>
            <a:ext cx="7122875" cy="358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 Mono"/>
                <a:ea typeface="Roboto Mono"/>
                <a:cs typeface="Roboto Mono"/>
                <a:sym typeface="Roboto Mono"/>
              </a:rPr>
              <a:t>Types of storage devices</a:t>
            </a:r>
            <a:endParaRPr/>
          </a:p>
        </p:txBody>
      </p:sp>
      <p:sp>
        <p:nvSpPr>
          <p:cNvPr id="87" name="Google Shape;87;p17"/>
          <p:cNvSpPr txBox="1"/>
          <p:nvPr>
            <p:ph idx="4294967295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545454"/>
                </a:solidFill>
                <a:latin typeface="Roboto Mono"/>
                <a:ea typeface="Roboto Mono"/>
                <a:cs typeface="Roboto Mono"/>
                <a:sym typeface="Roboto Mono"/>
              </a:rPr>
              <a:t>Primary storage device</a:t>
            </a:r>
            <a:endParaRPr b="1" sz="1800">
              <a:solidFill>
                <a:srgbClr val="54545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rgbClr val="54545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quite smaller in size</a:t>
            </a:r>
            <a:endParaRPr sz="1800">
              <a:solidFill>
                <a:srgbClr val="545454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rgbClr val="54545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designed to capture or hold data for a temporary period</a:t>
            </a:r>
            <a:endParaRPr sz="1800">
              <a:solidFill>
                <a:srgbClr val="545454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rgbClr val="54545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inside the computer</a:t>
            </a:r>
            <a:endParaRPr sz="1800">
              <a:solidFill>
                <a:srgbClr val="545454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rgbClr val="54545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the fastest access to data</a:t>
            </a:r>
            <a:endParaRPr sz="1800">
              <a:solidFill>
                <a:srgbClr val="545454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rgbClr val="54545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examples: Cache memory and RAM.</a:t>
            </a:r>
            <a:endParaRPr sz="1800">
              <a:solidFill>
                <a:srgbClr val="545454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99625"/>
            <a:ext cx="3505200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 Mono"/>
                <a:ea typeface="Roboto Mono"/>
                <a:cs typeface="Roboto Mono"/>
                <a:sym typeface="Roboto Mono"/>
              </a:rPr>
              <a:t>Types of storage devices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545454"/>
                </a:solidFill>
                <a:latin typeface="Roboto Mono"/>
                <a:ea typeface="Roboto Mono"/>
                <a:cs typeface="Roboto Mono"/>
                <a:sym typeface="Roboto Mono"/>
              </a:rPr>
              <a:t>Secondary storage device</a:t>
            </a:r>
            <a:endParaRPr b="1" sz="1800">
              <a:solidFill>
                <a:srgbClr val="54545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545454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rgbClr val="54545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larger storage capacity</a:t>
            </a:r>
            <a:endParaRPr sz="1800">
              <a:solidFill>
                <a:srgbClr val="545454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rgbClr val="54545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can store data permanently</a:t>
            </a:r>
            <a:endParaRPr sz="1800">
              <a:solidFill>
                <a:srgbClr val="545454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rgbClr val="54545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can be both external and internal to a computer</a:t>
            </a:r>
            <a:endParaRPr sz="1800">
              <a:solidFill>
                <a:srgbClr val="545454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1800"/>
              <a:buFont typeface="Roboto Mono"/>
              <a:buChar char="●"/>
            </a:pPr>
            <a:r>
              <a:rPr lang="ru" sz="1800">
                <a:solidFill>
                  <a:srgbClr val="54545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examles:  compact disk, USB drive, hard disk, etc.</a:t>
            </a:r>
            <a:endParaRPr sz="1800">
              <a:solidFill>
                <a:srgbClr val="545454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299625"/>
            <a:ext cx="3295650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148725" y="799300"/>
            <a:ext cx="90927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1511300" rtl="0" algn="l">
              <a:spcBef>
                <a:spcPts val="5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Roboto Mono"/>
                <a:ea typeface="Roboto Mono"/>
                <a:cs typeface="Roboto Mono"/>
                <a:sym typeface="Roboto Mono"/>
              </a:rPr>
              <a:t>Examples of computer storage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398750"/>
            <a:ext cx="6120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15113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454545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Magnetic storage devices</a:t>
            </a:r>
            <a:endParaRPr>
              <a:solidFill>
                <a:srgbClr val="454545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marR="1511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454545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Optical storage devices</a:t>
            </a:r>
            <a:endParaRPr>
              <a:solidFill>
                <a:srgbClr val="454545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454545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Flash memory devices</a:t>
            </a:r>
            <a:endParaRPr>
              <a:solidFill>
                <a:srgbClr val="454545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454545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Online and cloud</a:t>
            </a:r>
            <a:endParaRPr>
              <a:solidFill>
                <a:srgbClr val="454545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454545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Paper storage</a:t>
            </a:r>
            <a:endParaRPr>
              <a:solidFill>
                <a:srgbClr val="454545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454545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5113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rgbClr val="454545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575" y="1147225"/>
            <a:ext cx="2095500" cy="16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2125" y="2362975"/>
            <a:ext cx="1980184" cy="199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39875"/>
            <a:ext cx="95664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1511300" rtl="0" algn="l">
              <a:spcBef>
                <a:spcPts val="500"/>
              </a:spcBef>
              <a:spcAft>
                <a:spcPts val="1500"/>
              </a:spcAft>
              <a:buNone/>
            </a:pPr>
            <a:r>
              <a:rPr b="1" lang="ru">
                <a:solidFill>
                  <a:srgbClr val="000000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Magnetic storage devices</a:t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510300"/>
            <a:ext cx="4571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Floppy diskette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Hard drive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Magnetic strip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SuperDisk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Tape cassette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Zip diskette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300" y="1147225"/>
            <a:ext cx="3810000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0000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Optical storage devices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225225"/>
            <a:ext cx="4670700" cy="19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Blu-ray disc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CD-ROM disc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CD-R and CD-RW disc.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914400" marR="97790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Clr>
                <a:srgbClr val="454545"/>
              </a:buClr>
              <a:buSzPts val="1800"/>
              <a:buFont typeface="Roboto Mono"/>
              <a:buChar char="●"/>
            </a:pPr>
            <a:r>
              <a:rPr lang="ru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DVD-R, DVD+R, DVD-RW, and DVD+RW disc.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8363" y="1457150"/>
            <a:ext cx="3615567" cy="16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